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144000" type="letter"/>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473FD-C9DC-4425-9517-532BF18BC0E1}" v="13" dt="2020-11-19T19:32:02.0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6" autoAdjust="0"/>
    <p:restoredTop sz="94660"/>
  </p:normalViewPr>
  <p:slideViewPr>
    <p:cSldViewPr snapToGrid="0">
      <p:cViewPr varScale="1">
        <p:scale>
          <a:sx n="93" d="100"/>
          <a:sy n="93" d="100"/>
        </p:scale>
        <p:origin x="271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9FB1C0-2CDF-478C-ABCE-5670E0152AA9}" type="datetimeFigureOut">
              <a:rPr lang="en-CA" smtClean="0"/>
              <a:t>2022-01-31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312497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FB1C0-2CDF-478C-ABCE-5670E0152AA9}" type="datetimeFigureOut">
              <a:rPr lang="en-CA" smtClean="0"/>
              <a:t>2022-01-31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217361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FB1C0-2CDF-478C-ABCE-5670E0152AA9}" type="datetimeFigureOut">
              <a:rPr lang="en-CA" smtClean="0"/>
              <a:t>2022-01-31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168674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FB1C0-2CDF-478C-ABCE-5670E0152AA9}" type="datetimeFigureOut">
              <a:rPr lang="en-CA" smtClean="0"/>
              <a:t>2022-01-31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145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9FB1C0-2CDF-478C-ABCE-5670E0152AA9}" type="datetimeFigureOut">
              <a:rPr lang="en-CA" smtClean="0"/>
              <a:t>2022-01-31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51704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9FB1C0-2CDF-478C-ABCE-5670E0152AA9}" type="datetimeFigureOut">
              <a:rPr lang="en-CA" smtClean="0"/>
              <a:t>2022-01-31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89025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9FB1C0-2CDF-478C-ABCE-5670E0152AA9}" type="datetimeFigureOut">
              <a:rPr lang="en-CA" smtClean="0"/>
              <a:t>2022-01-31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2084009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9FB1C0-2CDF-478C-ABCE-5670E0152AA9}" type="datetimeFigureOut">
              <a:rPr lang="en-CA" smtClean="0"/>
              <a:t>2022-01-31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396764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FB1C0-2CDF-478C-ABCE-5670E0152AA9}" type="datetimeFigureOut">
              <a:rPr lang="en-CA" smtClean="0"/>
              <a:t>2022-01-31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33047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9FB1C0-2CDF-478C-ABCE-5670E0152AA9}" type="datetimeFigureOut">
              <a:rPr lang="en-CA" smtClean="0"/>
              <a:t>2022-01-31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109695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9FB1C0-2CDF-478C-ABCE-5670E0152AA9}" type="datetimeFigureOut">
              <a:rPr lang="en-CA" smtClean="0"/>
              <a:t>2022-01-31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0AE4CCF-74FD-4328-B17A-F3CB9A9E71AE}" type="slidenum">
              <a:rPr lang="en-CA" smtClean="0"/>
              <a:t>‹#›</a:t>
            </a:fld>
            <a:endParaRPr lang="en-CA"/>
          </a:p>
        </p:txBody>
      </p:sp>
    </p:spTree>
    <p:extLst>
      <p:ext uri="{BB962C8B-B14F-4D97-AF65-F5344CB8AC3E}">
        <p14:creationId xmlns:p14="http://schemas.microsoft.com/office/powerpoint/2010/main" val="2763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79FB1C0-2CDF-478C-ABCE-5670E0152AA9}" type="datetimeFigureOut">
              <a:rPr lang="en-CA" smtClean="0"/>
              <a:t>2022-01-31</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0AE4CCF-74FD-4328-B17A-F3CB9A9E71AE}" type="slidenum">
              <a:rPr lang="en-CA" smtClean="0"/>
              <a:t>‹#›</a:t>
            </a:fld>
            <a:endParaRPr lang="en-CA"/>
          </a:p>
        </p:txBody>
      </p:sp>
    </p:spTree>
    <p:extLst>
      <p:ext uri="{BB962C8B-B14F-4D97-AF65-F5344CB8AC3E}">
        <p14:creationId xmlns:p14="http://schemas.microsoft.com/office/powerpoint/2010/main" val="356583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DC3896-1DC8-446E-9382-A4B1B63851E7}"/>
              </a:ext>
            </a:extLst>
          </p:cNvPr>
          <p:cNvSpPr txBox="1"/>
          <p:nvPr/>
        </p:nvSpPr>
        <p:spPr>
          <a:xfrm>
            <a:off x="0" y="0"/>
            <a:ext cx="6858000" cy="584775"/>
          </a:xfrm>
          <a:prstGeom prst="rect">
            <a:avLst/>
          </a:prstGeom>
          <a:noFill/>
        </p:spPr>
        <p:txBody>
          <a:bodyPr wrap="square" rtlCol="0">
            <a:spAutoFit/>
          </a:bodyPr>
          <a:lstStyle/>
          <a:p>
            <a:r>
              <a:rPr lang="en-CA" sz="3200" b="1" dirty="0">
                <a:latin typeface="Century Gothic" panose="020B0502020202020204" pitchFamily="34" charset="0"/>
              </a:rPr>
              <a:t>Lit Circle Novels</a:t>
            </a:r>
            <a:r>
              <a:rPr lang="en-CA" sz="2800" dirty="0">
                <a:latin typeface="KG The Fighter" panose="02000000000000000000" pitchFamily="2" charset="0"/>
              </a:rPr>
              <a:t>					</a:t>
            </a:r>
            <a:r>
              <a:rPr lang="en-CA" sz="1400" dirty="0">
                <a:latin typeface="KG The Fighter" panose="02000000000000000000" pitchFamily="2" charset="0"/>
              </a:rPr>
              <a:t>English Studies 12</a:t>
            </a:r>
            <a:endParaRPr lang="en-CA" sz="2800" dirty="0">
              <a:latin typeface="KG The Fighter" panose="02000000000000000000" pitchFamily="2" charset="0"/>
            </a:endParaRPr>
          </a:p>
        </p:txBody>
      </p:sp>
      <p:sp>
        <p:nvSpPr>
          <p:cNvPr id="5" name="TextBox 4">
            <a:extLst>
              <a:ext uri="{FF2B5EF4-FFF2-40B4-BE49-F238E27FC236}">
                <a16:creationId xmlns:a16="http://schemas.microsoft.com/office/drawing/2014/main" id="{F8F9F88A-8C15-4CA7-816E-002C2C173749}"/>
              </a:ext>
            </a:extLst>
          </p:cNvPr>
          <p:cNvSpPr txBox="1"/>
          <p:nvPr/>
        </p:nvSpPr>
        <p:spPr>
          <a:xfrm>
            <a:off x="1" y="543661"/>
            <a:ext cx="6857999" cy="2185214"/>
          </a:xfrm>
          <a:prstGeom prst="rect">
            <a:avLst/>
          </a:prstGeom>
          <a:noFill/>
        </p:spPr>
        <p:txBody>
          <a:bodyPr wrap="square" rtlCol="0">
            <a:spAutoFit/>
          </a:bodyPr>
          <a:lstStyle/>
          <a:p>
            <a:r>
              <a:rPr lang="en-CA" sz="1100" dirty="0">
                <a:latin typeface="Century Gothic" panose="020B0502020202020204" pitchFamily="34" charset="0"/>
              </a:rPr>
              <a:t>There are two parts to our Lit Circles – the first is your written response (Lit Logs), the second is the group discussion (Lit Circle).  You are responsible for completing both parts by the assigned dates listed below.</a:t>
            </a:r>
          </a:p>
          <a:p>
            <a:pPr lvl="1"/>
            <a:endParaRPr lang="en-CA" sz="800" b="1" dirty="0">
              <a:latin typeface="Century Gothic" panose="020B0502020202020204" pitchFamily="34" charset="0"/>
            </a:endParaRPr>
          </a:p>
          <a:p>
            <a:pPr lvl="1"/>
            <a:r>
              <a:rPr lang="en-CA" sz="1600" b="1" dirty="0">
                <a:latin typeface="Century Gothic" panose="020B0502020202020204" pitchFamily="34" charset="0"/>
              </a:rPr>
              <a:t> Schedule</a:t>
            </a:r>
          </a:p>
          <a:p>
            <a:pPr lvl="1"/>
            <a:r>
              <a:rPr lang="en-CA" sz="1200" dirty="0">
                <a:latin typeface="Century Gothic" panose="020B0502020202020204" pitchFamily="34" charset="0"/>
              </a:rPr>
              <a:t>		Lit Log #1   </a:t>
            </a:r>
            <a:r>
              <a:rPr lang="en-CA" sz="1100" dirty="0">
                <a:latin typeface="Century Gothic" panose="020B0502020202020204" pitchFamily="34" charset="0"/>
              </a:rPr>
              <a:t>Feb. 7 		Read to page ___________</a:t>
            </a:r>
          </a:p>
          <a:p>
            <a:pPr lvl="1"/>
            <a:r>
              <a:rPr lang="en-CA" sz="1100" dirty="0">
                <a:latin typeface="Century Gothic" panose="020B0502020202020204" pitchFamily="34" charset="0"/>
              </a:rPr>
              <a:t>		</a:t>
            </a:r>
          </a:p>
          <a:p>
            <a:pPr lvl="1"/>
            <a:r>
              <a:rPr lang="en-CA" sz="1100" dirty="0">
                <a:latin typeface="Century Gothic" panose="020B0502020202020204" pitchFamily="34" charset="0"/>
              </a:rPr>
              <a:t>		Lit Log #2     Feb. 16		Read to page ___________</a:t>
            </a:r>
          </a:p>
          <a:p>
            <a:pPr lvl="1"/>
            <a:r>
              <a:rPr lang="en-CA" sz="1100" dirty="0">
                <a:latin typeface="Century Gothic" panose="020B0502020202020204" pitchFamily="34" charset="0"/>
              </a:rPr>
              <a:t>		</a:t>
            </a:r>
          </a:p>
          <a:p>
            <a:pPr lvl="1"/>
            <a:r>
              <a:rPr lang="en-CA" sz="1100" dirty="0">
                <a:latin typeface="Century Gothic" panose="020B0502020202020204" pitchFamily="34" charset="0"/>
              </a:rPr>
              <a:t>		Lit Log #3.    Feb. 23		Finished the book</a:t>
            </a:r>
          </a:p>
          <a:p>
            <a:pPr lvl="1"/>
            <a:r>
              <a:rPr lang="en-CA" sz="1100" dirty="0">
                <a:latin typeface="Century Gothic" panose="020B0502020202020204" pitchFamily="34" charset="0"/>
              </a:rPr>
              <a:t>		</a:t>
            </a:r>
            <a:endParaRPr lang="en-CA" sz="1200" dirty="0">
              <a:latin typeface="Century Gothic" panose="020B0502020202020204" pitchFamily="34" charset="0"/>
            </a:endParaRPr>
          </a:p>
          <a:p>
            <a:endParaRPr lang="en-CA" sz="1200" dirty="0">
              <a:latin typeface="Century Gothic" panose="020B0502020202020204" pitchFamily="34" charset="0"/>
            </a:endParaRPr>
          </a:p>
        </p:txBody>
      </p:sp>
      <p:sp>
        <p:nvSpPr>
          <p:cNvPr id="6" name="TextBox 5">
            <a:extLst>
              <a:ext uri="{FF2B5EF4-FFF2-40B4-BE49-F238E27FC236}">
                <a16:creationId xmlns:a16="http://schemas.microsoft.com/office/drawing/2014/main" id="{B7ED9390-B702-422B-92B0-7470CEC332E3}"/>
              </a:ext>
            </a:extLst>
          </p:cNvPr>
          <p:cNvSpPr txBox="1"/>
          <p:nvPr/>
        </p:nvSpPr>
        <p:spPr>
          <a:xfrm>
            <a:off x="0" y="2852963"/>
            <a:ext cx="6858000" cy="3400931"/>
          </a:xfrm>
          <a:prstGeom prst="rect">
            <a:avLst/>
          </a:prstGeom>
          <a:noFill/>
        </p:spPr>
        <p:txBody>
          <a:bodyPr wrap="square" rtlCol="0">
            <a:spAutoFit/>
          </a:bodyPr>
          <a:lstStyle/>
          <a:p>
            <a:r>
              <a:rPr lang="en-CA" sz="1600" b="1" dirty="0">
                <a:latin typeface="Century Gothic" panose="020B0502020202020204" pitchFamily="34" charset="0"/>
              </a:rPr>
              <a:t>Lit Logs – The Written Response Portion  </a:t>
            </a:r>
          </a:p>
          <a:p>
            <a:r>
              <a:rPr lang="en-CA" sz="1100" dirty="0">
                <a:latin typeface="Century Gothic" panose="020B0502020202020204" pitchFamily="34" charset="0"/>
              </a:rPr>
              <a:t>Lit Logs are your written response to the novel and will cover the section of the book you need to read.  Your Lit Logs are due on the same day as your discussion.  Lit Logs can be typed or hand written.  </a:t>
            </a:r>
            <a:r>
              <a:rPr lang="en-CA" sz="1100" u="sng" dirty="0">
                <a:latin typeface="Century Gothic" panose="020B0502020202020204" pitchFamily="34" charset="0"/>
              </a:rPr>
              <a:t>You must pick five significant quotes from the novel </a:t>
            </a:r>
            <a:r>
              <a:rPr lang="en-CA" sz="1100" dirty="0">
                <a:latin typeface="Century Gothic" panose="020B0502020202020204" pitchFamily="34" charset="0"/>
              </a:rPr>
              <a:t>(try to keep track of them as you’re reading as it’s hard to go back later to find them).  </a:t>
            </a:r>
          </a:p>
          <a:p>
            <a:endParaRPr lang="en-CA" sz="1100" dirty="0">
              <a:latin typeface="Century Gothic" panose="020B0502020202020204" pitchFamily="34" charset="0"/>
            </a:endParaRPr>
          </a:p>
          <a:p>
            <a:r>
              <a:rPr lang="en-CA" sz="1100" dirty="0">
                <a:latin typeface="Century Gothic" panose="020B0502020202020204" pitchFamily="34" charset="0"/>
              </a:rPr>
              <a:t>Please respond to the quote with thoughtful and insightful comments. Please do not provide a plot summary or explain the quote; you need to demonstrate a deeper understanding of the situation, plot, and characters.  Include the page number too!</a:t>
            </a:r>
          </a:p>
          <a:p>
            <a:endParaRPr lang="en-CA" sz="1100" dirty="0">
              <a:latin typeface="Century Gothic" panose="020B0502020202020204" pitchFamily="34" charset="0"/>
            </a:endParaRPr>
          </a:p>
          <a:p>
            <a:r>
              <a:rPr lang="en-CA" sz="1100" dirty="0">
                <a:latin typeface="Century Gothic" panose="020B0502020202020204" pitchFamily="34" charset="0"/>
              </a:rPr>
              <a:t>Think about:</a:t>
            </a:r>
          </a:p>
          <a:p>
            <a:r>
              <a:rPr lang="en-CA" sz="1100" dirty="0">
                <a:latin typeface="Century Gothic" panose="020B0502020202020204" pitchFamily="34" charset="0"/>
              </a:rPr>
              <a:t>	- Why is the quote significant to the overall theme or plot of the novel?</a:t>
            </a:r>
          </a:p>
          <a:p>
            <a:r>
              <a:rPr lang="en-CA" sz="1100" dirty="0">
                <a:latin typeface="Century Gothic" panose="020B0502020202020204" pitchFamily="34" charset="0"/>
              </a:rPr>
              <a:t>	- What is surprising about the quote?</a:t>
            </a:r>
          </a:p>
          <a:p>
            <a:r>
              <a:rPr lang="en-CA" sz="1100" dirty="0">
                <a:latin typeface="Century Gothic" panose="020B0502020202020204" pitchFamily="34" charset="0"/>
              </a:rPr>
              <a:t>	- What would you do if you were in this situation?</a:t>
            </a:r>
          </a:p>
          <a:p>
            <a:r>
              <a:rPr lang="en-CA" sz="1100" dirty="0">
                <a:latin typeface="Century Gothic" panose="020B0502020202020204" pitchFamily="34" charset="0"/>
              </a:rPr>
              <a:t>	- What do you think will happen next?</a:t>
            </a:r>
          </a:p>
          <a:p>
            <a:r>
              <a:rPr lang="en-CA" sz="1100" dirty="0">
                <a:latin typeface="Century Gothic" panose="020B0502020202020204" pitchFamily="34" charset="0"/>
              </a:rPr>
              <a:t>	- What do you find interesting? Surprising? Odd? Funny? </a:t>
            </a:r>
          </a:p>
          <a:p>
            <a:r>
              <a:rPr lang="en-CA" sz="1100" dirty="0">
                <a:latin typeface="Century Gothic" panose="020B0502020202020204" pitchFamily="34" charset="0"/>
              </a:rPr>
              <a:t>	- What do you think of the characters? The situation?</a:t>
            </a:r>
          </a:p>
          <a:p>
            <a:r>
              <a:rPr lang="en-CA" sz="1100" dirty="0">
                <a:latin typeface="Century Gothic" panose="020B0502020202020204" pitchFamily="34" charset="0"/>
              </a:rPr>
              <a:t>	- How do you relate to the characters or situation?</a:t>
            </a:r>
          </a:p>
          <a:p>
            <a:endParaRPr lang="en-CA" sz="1200" dirty="0">
              <a:latin typeface="Century Gothic" panose="020B0502020202020204" pitchFamily="34" charset="0"/>
            </a:endParaRPr>
          </a:p>
        </p:txBody>
      </p:sp>
      <p:sp>
        <p:nvSpPr>
          <p:cNvPr id="8" name="Rectangle 7">
            <a:extLst>
              <a:ext uri="{FF2B5EF4-FFF2-40B4-BE49-F238E27FC236}">
                <a16:creationId xmlns:a16="http://schemas.microsoft.com/office/drawing/2014/main" id="{B549CEA9-3E9B-4848-B33A-A73C8AE2A358}"/>
              </a:ext>
            </a:extLst>
          </p:cNvPr>
          <p:cNvSpPr/>
          <p:nvPr/>
        </p:nvSpPr>
        <p:spPr>
          <a:xfrm>
            <a:off x="524106" y="1192707"/>
            <a:ext cx="5820938" cy="1650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16201647-E1E2-43FC-8F4B-15BC6D504DE4}"/>
              </a:ext>
            </a:extLst>
          </p:cNvPr>
          <p:cNvSpPr/>
          <p:nvPr/>
        </p:nvSpPr>
        <p:spPr>
          <a:xfrm>
            <a:off x="0" y="462332"/>
            <a:ext cx="6857999" cy="883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A picture containing drawing, clock&#10;&#10;Description automatically generated">
            <a:extLst>
              <a:ext uri="{FF2B5EF4-FFF2-40B4-BE49-F238E27FC236}">
                <a16:creationId xmlns:a16="http://schemas.microsoft.com/office/drawing/2014/main" id="{FF714732-211E-432D-9973-010B01E982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0681" y="1147533"/>
            <a:ext cx="555750" cy="1814525"/>
          </a:xfrm>
          <a:prstGeom prst="rect">
            <a:avLst/>
          </a:prstGeom>
        </p:spPr>
      </p:pic>
      <p:graphicFrame>
        <p:nvGraphicFramePr>
          <p:cNvPr id="3" name="Table 6">
            <a:extLst>
              <a:ext uri="{FF2B5EF4-FFF2-40B4-BE49-F238E27FC236}">
                <a16:creationId xmlns:a16="http://schemas.microsoft.com/office/drawing/2014/main" id="{4F1CF620-6B4D-43A1-80A4-886DEC063445}"/>
              </a:ext>
            </a:extLst>
          </p:cNvPr>
          <p:cNvGraphicFramePr>
            <a:graphicFrameLocks noGrp="1"/>
          </p:cNvGraphicFramePr>
          <p:nvPr>
            <p:extLst>
              <p:ext uri="{D42A27DB-BD31-4B8C-83A1-F6EECF244321}">
                <p14:modId xmlns:p14="http://schemas.microsoft.com/office/powerpoint/2010/main" val="379401783"/>
              </p:ext>
            </p:extLst>
          </p:nvPr>
        </p:nvGraphicFramePr>
        <p:xfrm>
          <a:off x="78059" y="6253894"/>
          <a:ext cx="6690731" cy="2750820"/>
        </p:xfrm>
        <a:graphic>
          <a:graphicData uri="http://schemas.openxmlformats.org/drawingml/2006/table">
            <a:tbl>
              <a:tblPr firstRow="1" bandRow="1">
                <a:tableStyleId>{5C22544A-7EE6-4342-B048-85BDC9FD1C3A}</a:tableStyleId>
              </a:tblPr>
              <a:tblGrid>
                <a:gridCol w="2547615">
                  <a:extLst>
                    <a:ext uri="{9D8B030D-6E8A-4147-A177-3AD203B41FA5}">
                      <a16:colId xmlns:a16="http://schemas.microsoft.com/office/drawing/2014/main" val="1210863910"/>
                    </a:ext>
                  </a:extLst>
                </a:gridCol>
                <a:gridCol w="4143116">
                  <a:extLst>
                    <a:ext uri="{9D8B030D-6E8A-4147-A177-3AD203B41FA5}">
                      <a16:colId xmlns:a16="http://schemas.microsoft.com/office/drawing/2014/main" val="779500631"/>
                    </a:ext>
                  </a:extLst>
                </a:gridCol>
              </a:tblGrid>
              <a:tr h="224873">
                <a:tc>
                  <a:txBody>
                    <a:bodyPr/>
                    <a:lstStyle/>
                    <a:p>
                      <a:pPr algn="ctr"/>
                      <a:r>
                        <a:rPr lang="en-CA" sz="1100" dirty="0">
                          <a:solidFill>
                            <a:schemeClr val="tx1"/>
                          </a:solidFill>
                          <a:latin typeface="Century Gothic" panose="020B0502020202020204" pitchFamily="34" charset="0"/>
                        </a:rPr>
                        <a:t>Quote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lang="en-CA" sz="1100" dirty="0">
                          <a:solidFill>
                            <a:schemeClr val="tx1"/>
                          </a:solidFill>
                          <a:latin typeface="Century Gothic" panose="020B0502020202020204" pitchFamily="34" charset="0"/>
                        </a:rPr>
                        <a:t>Response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927343390"/>
                  </a:ext>
                </a:extLst>
              </a:tr>
              <a:tr h="379334">
                <a:tc>
                  <a:txBody>
                    <a:bodyPr/>
                    <a:lstStyle/>
                    <a:p>
                      <a:r>
                        <a:rPr lang="en-US" sz="1200" b="0" i="0" kern="1200" dirty="0">
                          <a:solidFill>
                            <a:schemeClr val="dk1"/>
                          </a:solidFill>
                          <a:effectLst/>
                          <a:latin typeface="Century Gothic" panose="020B0502020202020204" pitchFamily="34" charset="0"/>
                          <a:ea typeface="+mn-ea"/>
                          <a:cs typeface="+mn-cs"/>
                        </a:rPr>
                        <a:t>“It’s okay… We aren’t in the same class. Just don’t forget that some of us watch the sunset too.”</a:t>
                      </a:r>
                    </a:p>
                    <a:p>
                      <a:endParaRPr lang="en-US" sz="1200" b="0" i="0" kern="1200" dirty="0">
                        <a:solidFill>
                          <a:schemeClr val="dk1"/>
                        </a:solidFill>
                        <a:effectLst/>
                        <a:latin typeface="Century Gothic" panose="020B0502020202020204" pitchFamily="34" charset="0"/>
                        <a:ea typeface="+mn-ea"/>
                        <a:cs typeface="+mn-cs"/>
                      </a:endParaRPr>
                    </a:p>
                    <a:p>
                      <a:r>
                        <a:rPr lang="en-US" sz="1200" b="0" i="0" kern="1200" dirty="0">
                          <a:solidFill>
                            <a:schemeClr val="dk1"/>
                          </a:solidFill>
                          <a:effectLst/>
                          <a:latin typeface="Century Gothic" panose="020B0502020202020204" pitchFamily="34" charset="0"/>
                          <a:ea typeface="+mn-ea"/>
                          <a:cs typeface="+mn-cs"/>
                        </a:rPr>
                        <a:t>Ponyboy, pg. 32</a:t>
                      </a:r>
                      <a:endParaRPr lang="en-CA" sz="120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b="0" i="0" kern="1200" dirty="0">
                          <a:solidFill>
                            <a:schemeClr val="dk1"/>
                          </a:solidFill>
                          <a:effectLst/>
                          <a:latin typeface="Century Gothic" panose="020B0502020202020204" pitchFamily="34" charset="0"/>
                          <a:ea typeface="+mn-ea"/>
                          <a:cs typeface="+mn-cs"/>
                        </a:rPr>
                        <a:t>Ponyboy speaks these words to Cherry Valance in Chapter 3 after he, Two-Bit, and Johnny spend time with Cherry and Marcia at the drive-in. Ponyboy points out that the sunset closes the gap between the greasers and Socs. He realizes that, even though the two groups have unequal lifestyles, attitudes, and financial situations, they nevertheless live in the same world, beneath the same sun. The words “some of us watch the sunset” suggest to Cherry that although some of the greasers live up to the stereotype of greasers as rough and unrefined, some of them, like Ponyboy, have a keen appreciation for beauty—as keen as that of the richest socialite. By agreeing on the basic fact that rich and poor people look at the same sun, Ponyboy and Cherry take a small step toward a potential reconciliation between the rival gangs. </a:t>
                      </a:r>
                      <a:endParaRPr lang="en-CA" sz="105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954590"/>
                  </a:ext>
                </a:extLst>
              </a:tr>
            </a:tbl>
          </a:graphicData>
        </a:graphic>
      </p:graphicFrame>
      <p:cxnSp>
        <p:nvCxnSpPr>
          <p:cNvPr id="15" name="Straight Connector 14">
            <a:extLst>
              <a:ext uri="{FF2B5EF4-FFF2-40B4-BE49-F238E27FC236}">
                <a16:creationId xmlns:a16="http://schemas.microsoft.com/office/drawing/2014/main" id="{83524AA7-FC7E-41CA-9A51-D886D7D1FA36}"/>
              </a:ext>
            </a:extLst>
          </p:cNvPr>
          <p:cNvCxnSpPr/>
          <p:nvPr/>
        </p:nvCxnSpPr>
        <p:spPr>
          <a:xfrm>
            <a:off x="0" y="3122341"/>
            <a:ext cx="6858000" cy="0"/>
          </a:xfrm>
          <a:prstGeom prst="line">
            <a:avLst/>
          </a:prstGeom>
          <a:ln w="19050"/>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30D0BD60-2A32-214F-A335-5A904DB37F8E}"/>
              </a:ext>
            </a:extLst>
          </p:cNvPr>
          <p:cNvSpPr txBox="1"/>
          <p:nvPr/>
        </p:nvSpPr>
        <p:spPr>
          <a:xfrm>
            <a:off x="4918364" y="5337996"/>
            <a:ext cx="1274618" cy="646331"/>
          </a:xfrm>
          <a:prstGeom prst="rect">
            <a:avLst/>
          </a:prstGeom>
          <a:noFill/>
        </p:spPr>
        <p:txBody>
          <a:bodyPr wrap="square" rtlCol="0">
            <a:spAutoFit/>
          </a:bodyPr>
          <a:lstStyle/>
          <a:p>
            <a:r>
              <a:rPr lang="en-US" dirty="0"/>
              <a:t>Each Lit Log           	/24</a:t>
            </a:r>
          </a:p>
        </p:txBody>
      </p:sp>
    </p:spTree>
    <p:extLst>
      <p:ext uri="{BB962C8B-B14F-4D97-AF65-F5344CB8AC3E}">
        <p14:creationId xmlns:p14="http://schemas.microsoft.com/office/powerpoint/2010/main" val="426235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7ED9390-B702-422B-92B0-7470CEC332E3}"/>
              </a:ext>
            </a:extLst>
          </p:cNvPr>
          <p:cNvSpPr txBox="1"/>
          <p:nvPr/>
        </p:nvSpPr>
        <p:spPr>
          <a:xfrm>
            <a:off x="0" y="96372"/>
            <a:ext cx="6858000" cy="4832092"/>
          </a:xfrm>
          <a:prstGeom prst="rect">
            <a:avLst/>
          </a:prstGeom>
          <a:noFill/>
        </p:spPr>
        <p:txBody>
          <a:bodyPr wrap="square" rtlCol="0">
            <a:spAutoFit/>
          </a:bodyPr>
          <a:lstStyle/>
          <a:p>
            <a:r>
              <a:rPr lang="en-CA" sz="1600" b="1" dirty="0">
                <a:latin typeface="Century Gothic" panose="020B0502020202020204" pitchFamily="34" charset="0"/>
              </a:rPr>
              <a:t>Lit Circles – The Discussion/Participation Portion</a:t>
            </a:r>
          </a:p>
          <a:p>
            <a:endParaRPr lang="en-CA" sz="1200" dirty="0">
              <a:latin typeface="Century Gothic" panose="020B0502020202020204" pitchFamily="34" charset="0"/>
            </a:endParaRPr>
          </a:p>
          <a:p>
            <a:r>
              <a:rPr lang="en-CA" sz="1200" dirty="0">
                <a:latin typeface="Century Gothic" panose="020B0502020202020204" pitchFamily="34" charset="0"/>
              </a:rPr>
              <a:t>You must come prepared to each lit circle prepared to discuss and share ideas and thoughts about the novel.</a:t>
            </a:r>
          </a:p>
          <a:p>
            <a:endParaRPr lang="en-CA" sz="1200" dirty="0">
              <a:latin typeface="Century Gothic" panose="020B0502020202020204" pitchFamily="34" charset="0"/>
            </a:endParaRPr>
          </a:p>
          <a:p>
            <a:r>
              <a:rPr lang="en-CA" sz="1400" b="1" dirty="0">
                <a:latin typeface="Century Gothic" panose="020B0502020202020204" pitchFamily="34" charset="0"/>
              </a:rPr>
              <a:t>For each discussion you must bring the following:</a:t>
            </a:r>
          </a:p>
          <a:p>
            <a:endParaRPr lang="en-CA" sz="1400" b="1" dirty="0">
              <a:latin typeface="Century Gothic" panose="020B0502020202020204" pitchFamily="34" charset="0"/>
            </a:endParaRPr>
          </a:p>
          <a:p>
            <a:pPr marL="628650" lvl="1" indent="-171450">
              <a:buFont typeface="Arial" panose="020B0604020202020204" pitchFamily="34" charset="0"/>
              <a:buChar char="•"/>
            </a:pPr>
            <a:r>
              <a:rPr lang="en-CA" sz="1200" dirty="0">
                <a:latin typeface="Century Gothic" panose="020B0502020202020204" pitchFamily="34" charset="0"/>
              </a:rPr>
              <a:t>Your completed Lit Logs</a:t>
            </a:r>
          </a:p>
          <a:p>
            <a:pPr marL="628650" lvl="1" indent="-171450">
              <a:buFont typeface="Arial" panose="020B0604020202020204" pitchFamily="34" charset="0"/>
              <a:buChar char="•"/>
            </a:pPr>
            <a:r>
              <a:rPr lang="en-CA" sz="1200" dirty="0">
                <a:latin typeface="Century Gothic" panose="020B0502020202020204" pitchFamily="34" charset="0"/>
              </a:rPr>
              <a:t>A chosen passage (quote) that you will share with the group – be prepared to share </a:t>
            </a:r>
            <a:r>
              <a:rPr lang="en-CA" sz="1200" b="1" u="sng" dirty="0">
                <a:latin typeface="Century Gothic" panose="020B0502020202020204" pitchFamily="34" charset="0"/>
              </a:rPr>
              <a:t>why you chose it</a:t>
            </a:r>
            <a:r>
              <a:rPr lang="en-CA" sz="1200" dirty="0">
                <a:latin typeface="Century Gothic" panose="020B0502020202020204" pitchFamily="34" charset="0"/>
              </a:rPr>
              <a:t>.</a:t>
            </a:r>
          </a:p>
          <a:p>
            <a:pPr marL="628650" lvl="1" indent="-171450">
              <a:buFont typeface="Arial" panose="020B0604020202020204" pitchFamily="34" charset="0"/>
              <a:buChar char="•"/>
            </a:pPr>
            <a:r>
              <a:rPr lang="en-CA" sz="1200" b="1" u="sng" dirty="0">
                <a:latin typeface="Century Gothic" panose="020B0502020202020204" pitchFamily="34" charset="0"/>
              </a:rPr>
              <a:t>Three open-ended questions </a:t>
            </a:r>
            <a:r>
              <a:rPr lang="en-CA" sz="1200" dirty="0">
                <a:latin typeface="Century Gothic" panose="020B0502020202020204" pitchFamily="34" charset="0"/>
              </a:rPr>
              <a:t>written down for you to share with the group. </a:t>
            </a:r>
          </a:p>
          <a:p>
            <a:pPr lvl="1"/>
            <a:endParaRPr lang="en-CA" sz="1200" dirty="0">
              <a:latin typeface="Century Gothic" panose="020B0502020202020204" pitchFamily="34" charset="0"/>
            </a:endParaRPr>
          </a:p>
          <a:p>
            <a:pPr lvl="1"/>
            <a:endParaRPr lang="en-CA" sz="1200" dirty="0">
              <a:latin typeface="Century Gothic" panose="020B0502020202020204" pitchFamily="34" charset="0"/>
            </a:endParaRPr>
          </a:p>
          <a:p>
            <a:pPr marL="628650" lvl="1" indent="-171450">
              <a:buFont typeface="Arial" panose="020B0604020202020204" pitchFamily="34" charset="0"/>
              <a:buChar char="•"/>
            </a:pPr>
            <a:r>
              <a:rPr lang="en-CA" sz="1200" dirty="0">
                <a:latin typeface="Century Gothic" panose="020B0502020202020204" pitchFamily="34" charset="0"/>
              </a:rPr>
              <a:t>If you are not prepared you may still take part in the discussion but will not receive full marks.</a:t>
            </a:r>
          </a:p>
          <a:p>
            <a:pPr marL="628650" lvl="1" indent="-171450">
              <a:buFont typeface="Arial" panose="020B0604020202020204" pitchFamily="34" charset="0"/>
              <a:buChar char="•"/>
            </a:pPr>
            <a:r>
              <a:rPr lang="en-CA" sz="1200" dirty="0">
                <a:latin typeface="Century Gothic" panose="020B0502020202020204" pitchFamily="34" charset="0"/>
              </a:rPr>
              <a:t>It’s helpful to read with sticky-notes or paper so that you can jot down ideas / thoughts as you read.  Look for things that surprise you, show foreshadowing, are descriptive, insightful, a turning point or something you could relate to This can help you come up with questions for discussion.</a:t>
            </a:r>
          </a:p>
          <a:p>
            <a:pPr marL="628650" lvl="1" indent="-171450">
              <a:buFont typeface="Arial" panose="020B0604020202020204" pitchFamily="34" charset="0"/>
              <a:buChar char="•"/>
            </a:pPr>
            <a:r>
              <a:rPr lang="en-CA" sz="1200" dirty="0">
                <a:latin typeface="Century Gothic" panose="020B0502020202020204" pitchFamily="34" charset="0"/>
              </a:rPr>
              <a:t>Your mark will be determined by HOW MUCH you participate in the discussion, as well as the DEPTH of what you have to say.</a:t>
            </a:r>
          </a:p>
          <a:p>
            <a:pPr marL="628650" lvl="1" indent="-171450">
              <a:buFont typeface="Arial" panose="020B0604020202020204" pitchFamily="34" charset="0"/>
              <a:buChar char="•"/>
            </a:pPr>
            <a:endParaRPr lang="en-CA" sz="1200" dirty="0">
              <a:latin typeface="Century Gothic" panose="020B0502020202020204" pitchFamily="34" charset="0"/>
            </a:endParaRPr>
          </a:p>
          <a:p>
            <a:pPr marL="628650" lvl="1" indent="-171450">
              <a:buFont typeface="Arial" panose="020B0604020202020204" pitchFamily="34" charset="0"/>
              <a:buChar char="•"/>
            </a:pPr>
            <a:endParaRPr lang="en-CA" sz="1200" dirty="0">
              <a:latin typeface="Century Gothic" panose="020B0502020202020204" pitchFamily="34" charset="0"/>
            </a:endParaRPr>
          </a:p>
          <a:p>
            <a:pPr marL="628650" lvl="1" indent="-171450">
              <a:buFont typeface="Arial" panose="020B0604020202020204" pitchFamily="34" charset="0"/>
              <a:buChar char="•"/>
            </a:pPr>
            <a:endParaRPr lang="en-CA" sz="1200" dirty="0">
              <a:latin typeface="Century Gothic" panose="020B0502020202020204" pitchFamily="34" charset="0"/>
            </a:endParaRPr>
          </a:p>
          <a:p>
            <a:pPr lvl="1"/>
            <a:endParaRPr lang="en-CA" sz="1200" dirty="0">
              <a:latin typeface="Century Gothic" panose="020B0502020202020204" pitchFamily="34" charset="0"/>
            </a:endParaRPr>
          </a:p>
        </p:txBody>
      </p:sp>
      <p:graphicFrame>
        <p:nvGraphicFramePr>
          <p:cNvPr id="3" name="Table 3">
            <a:extLst>
              <a:ext uri="{FF2B5EF4-FFF2-40B4-BE49-F238E27FC236}">
                <a16:creationId xmlns:a16="http://schemas.microsoft.com/office/drawing/2014/main" id="{9F439C67-6C9B-44C4-9411-B813F179F224}"/>
              </a:ext>
            </a:extLst>
          </p:cNvPr>
          <p:cNvGraphicFramePr>
            <a:graphicFrameLocks noGrp="1"/>
          </p:cNvGraphicFramePr>
          <p:nvPr>
            <p:extLst>
              <p:ext uri="{D42A27DB-BD31-4B8C-83A1-F6EECF244321}">
                <p14:modId xmlns:p14="http://schemas.microsoft.com/office/powerpoint/2010/main" val="2612248749"/>
              </p:ext>
            </p:extLst>
          </p:nvPr>
        </p:nvGraphicFramePr>
        <p:xfrm>
          <a:off x="150541" y="6008090"/>
          <a:ext cx="6556917" cy="2099227"/>
        </p:xfrm>
        <a:graphic>
          <a:graphicData uri="http://schemas.openxmlformats.org/drawingml/2006/table">
            <a:tbl>
              <a:tblPr firstRow="1" bandRow="1">
                <a:tableStyleId>{5C22544A-7EE6-4342-B048-85BDC9FD1C3A}</a:tableStyleId>
              </a:tblPr>
              <a:tblGrid>
                <a:gridCol w="6556917">
                  <a:extLst>
                    <a:ext uri="{9D8B030D-6E8A-4147-A177-3AD203B41FA5}">
                      <a16:colId xmlns:a16="http://schemas.microsoft.com/office/drawing/2014/main" val="199574247"/>
                    </a:ext>
                  </a:extLst>
                </a:gridCol>
              </a:tblGrid>
              <a:tr h="598450">
                <a:tc>
                  <a:txBody>
                    <a:bodyPr/>
                    <a:lstStyle/>
                    <a:p>
                      <a:r>
                        <a:rPr lang="en-CA" sz="1200" dirty="0">
                          <a:solidFill>
                            <a:schemeClr val="tx1"/>
                          </a:solidFill>
                          <a:latin typeface="Century Gothic" panose="020B0502020202020204" pitchFamily="34" charset="0"/>
                        </a:rPr>
                        <a:t>Quote:  </a:t>
                      </a:r>
                    </a:p>
                    <a:p>
                      <a:r>
                        <a:rPr lang="en-CA" sz="1200" dirty="0">
                          <a:solidFill>
                            <a:schemeClr val="tx1"/>
                          </a:solidFill>
                          <a:latin typeface="Century Gothic" panose="020B0502020202020204" pitchFamily="34" charset="0"/>
                        </a:rPr>
                        <a:t>“</a:t>
                      </a:r>
                      <a:r>
                        <a:rPr lang="en-US" sz="1350" b="0" i="0" kern="1200" dirty="0">
                          <a:solidFill>
                            <a:schemeClr val="tx1"/>
                          </a:solidFill>
                          <a:effectLst/>
                          <a:latin typeface="Century Gothic" panose="020B0502020202020204" pitchFamily="34" charset="0"/>
                          <a:ea typeface="+mn-ea"/>
                          <a:cs typeface="+mn-cs"/>
                        </a:rPr>
                        <a:t>Greasers will still be greasers and Socs will still be Socs. Sometimes I think it’s the ones in the middle that are really the lucky stiffs.” – Randy</a:t>
                      </a:r>
                    </a:p>
                    <a:p>
                      <a:endParaRPr lang="en-CA" sz="12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2007490"/>
                  </a:ext>
                </a:extLst>
              </a:tr>
              <a:tr h="1230547">
                <a:tc>
                  <a:txBody>
                    <a:bodyPr/>
                    <a:lstStyle/>
                    <a:p>
                      <a:r>
                        <a:rPr lang="en-CA" sz="1200" b="1" dirty="0">
                          <a:solidFill>
                            <a:schemeClr val="tx1"/>
                          </a:solidFill>
                          <a:latin typeface="Century Gothic" panose="020B0502020202020204" pitchFamily="34" charset="0"/>
                        </a:rPr>
                        <a:t>Three Open-Ended Questions</a:t>
                      </a:r>
                    </a:p>
                    <a:p>
                      <a:endParaRPr lang="en-CA" sz="1200" dirty="0">
                        <a:solidFill>
                          <a:schemeClr val="tx1"/>
                        </a:solidFill>
                        <a:latin typeface="Century Gothic" panose="020B0502020202020204" pitchFamily="34" charset="0"/>
                      </a:endParaRPr>
                    </a:p>
                    <a:p>
                      <a:pPr marL="171450" indent="-171450">
                        <a:buFont typeface="Arial" panose="020B0604020202020204" pitchFamily="34" charset="0"/>
                        <a:buChar char="•"/>
                      </a:pPr>
                      <a:r>
                        <a:rPr lang="en-CA" sz="1200" dirty="0">
                          <a:solidFill>
                            <a:schemeClr val="tx1"/>
                          </a:solidFill>
                          <a:latin typeface="Century Gothic" panose="020B0502020202020204" pitchFamily="34" charset="0"/>
                        </a:rPr>
                        <a:t>Why do you think Randy chose not to fight in the rumble?</a:t>
                      </a:r>
                    </a:p>
                    <a:p>
                      <a:pPr marL="171450" indent="-171450">
                        <a:buFont typeface="Arial" panose="020B0604020202020204" pitchFamily="34" charset="0"/>
                        <a:buChar char="•"/>
                      </a:pPr>
                      <a:r>
                        <a:rPr lang="en-CA" sz="1200" dirty="0">
                          <a:solidFill>
                            <a:schemeClr val="tx1"/>
                          </a:solidFill>
                          <a:latin typeface="Century Gothic" panose="020B0502020202020204" pitchFamily="34" charset="0"/>
                        </a:rPr>
                        <a:t>Do you think there will ever be peace between the Greasers and the Socs? Why?</a:t>
                      </a:r>
                    </a:p>
                    <a:p>
                      <a:pPr marL="171450" indent="-171450">
                        <a:buFont typeface="Arial" panose="020B0604020202020204" pitchFamily="34" charset="0"/>
                        <a:buChar char="•"/>
                      </a:pPr>
                      <a:r>
                        <a:rPr lang="en-CA" sz="1200" dirty="0">
                          <a:solidFill>
                            <a:schemeClr val="tx1"/>
                          </a:solidFill>
                          <a:latin typeface="Century Gothic" panose="020B0502020202020204" pitchFamily="34" charset="0"/>
                        </a:rPr>
                        <a:t>Do you think we have social groups at SRT that are like the Greasers and the Socs?</a:t>
                      </a:r>
                    </a:p>
                    <a:p>
                      <a:endParaRPr lang="en-CA" sz="1200"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5317577"/>
                  </a:ext>
                </a:extLst>
              </a:tr>
            </a:tbl>
          </a:graphicData>
        </a:graphic>
      </p:graphicFrame>
      <p:cxnSp>
        <p:nvCxnSpPr>
          <p:cNvPr id="8" name="Straight Connector 7">
            <a:extLst>
              <a:ext uri="{FF2B5EF4-FFF2-40B4-BE49-F238E27FC236}">
                <a16:creationId xmlns:a16="http://schemas.microsoft.com/office/drawing/2014/main" id="{B9885632-2256-4AB0-BC8D-5DE74DBA5B61}"/>
              </a:ext>
            </a:extLst>
          </p:cNvPr>
          <p:cNvCxnSpPr/>
          <p:nvPr/>
        </p:nvCxnSpPr>
        <p:spPr>
          <a:xfrm>
            <a:off x="0" y="367990"/>
            <a:ext cx="6858000" cy="0"/>
          </a:xfrm>
          <a:prstGeom prst="line">
            <a:avLst/>
          </a:prstGeom>
          <a:ln w="19050"/>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4C9E9B06-77C3-EE4B-BBBE-6F1CCC09DAD4}"/>
              </a:ext>
            </a:extLst>
          </p:cNvPr>
          <p:cNvSpPr txBox="1"/>
          <p:nvPr/>
        </p:nvSpPr>
        <p:spPr>
          <a:xfrm>
            <a:off x="2556163" y="4738417"/>
            <a:ext cx="1745672" cy="923330"/>
          </a:xfrm>
          <a:prstGeom prst="rect">
            <a:avLst/>
          </a:prstGeom>
          <a:noFill/>
        </p:spPr>
        <p:txBody>
          <a:bodyPr wrap="square" rtlCol="0">
            <a:spAutoFit/>
          </a:bodyPr>
          <a:lstStyle/>
          <a:p>
            <a:r>
              <a:rPr lang="en-US" dirty="0"/>
              <a:t>Each Lit Circle</a:t>
            </a:r>
          </a:p>
          <a:p>
            <a:r>
              <a:rPr lang="en-US" dirty="0"/>
              <a:t>	  /20</a:t>
            </a:r>
          </a:p>
          <a:p>
            <a:r>
              <a:rPr lang="en-US" dirty="0"/>
              <a:t>(Participation)</a:t>
            </a:r>
          </a:p>
        </p:txBody>
      </p:sp>
    </p:spTree>
    <p:extLst>
      <p:ext uri="{BB962C8B-B14F-4D97-AF65-F5344CB8AC3E}">
        <p14:creationId xmlns:p14="http://schemas.microsoft.com/office/powerpoint/2010/main" val="22729890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2FBD72B106CF488D9EF3169770BF07" ma:contentTypeVersion="13" ma:contentTypeDescription="Create a new document." ma:contentTypeScope="" ma:versionID="ea79efff208e5a0c287f1eabf53923ac">
  <xsd:schema xmlns:xsd="http://www.w3.org/2001/XMLSchema" xmlns:xs="http://www.w3.org/2001/XMLSchema" xmlns:p="http://schemas.microsoft.com/office/2006/metadata/properties" xmlns:ns3="a7f58023-57da-4502-ac32-25758b5025da" xmlns:ns4="1549de83-5d3f-4593-8b70-d825a69d5830" targetNamespace="http://schemas.microsoft.com/office/2006/metadata/properties" ma:root="true" ma:fieldsID="373315aac4f8d686244ba3b1e96cb1bd" ns3:_="" ns4:_="">
    <xsd:import namespace="a7f58023-57da-4502-ac32-25758b5025da"/>
    <xsd:import namespace="1549de83-5d3f-4593-8b70-d825a69d58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58023-57da-4502-ac32-25758b5025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49de83-5d3f-4593-8b70-d825a69d583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C7C13-A3E9-4719-AE3E-536214CBFBCA}">
  <ds:schemaRefs>
    <ds:schemaRef ds:uri="http://schemas.microsoft.com/sharepoint/v3/contenttype/forms"/>
  </ds:schemaRefs>
</ds:datastoreItem>
</file>

<file path=customXml/itemProps2.xml><?xml version="1.0" encoding="utf-8"?>
<ds:datastoreItem xmlns:ds="http://schemas.openxmlformats.org/officeDocument/2006/customXml" ds:itemID="{D4C14D96-05B0-41E1-917E-A2ECC34B8D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f58023-57da-4502-ac32-25758b5025da"/>
    <ds:schemaRef ds:uri="1549de83-5d3f-4593-8b70-d825a69d5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65DDAA3-2248-4490-9840-7CD0B1A81D98}">
  <ds:schemaRefs>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a7f58023-57da-4502-ac32-25758b5025da"/>
    <ds:schemaRef ds:uri="http://schemas.microsoft.com/office/2006/documentManagement/types"/>
    <ds:schemaRef ds:uri="1549de83-5d3f-4593-8b70-d825a69d58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1564</TotalTime>
  <Words>794</Words>
  <Application>Microsoft Macintosh PowerPoint</Application>
  <PresentationFormat>Letter Paper (8.5x11 in)</PresentationFormat>
  <Paragraphs>56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KG The Fighter</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 Schafer</dc:creator>
  <cp:lastModifiedBy>Michelle Tinckler</cp:lastModifiedBy>
  <cp:revision>10</cp:revision>
  <cp:lastPrinted>2020-11-18T23:06:00Z</cp:lastPrinted>
  <dcterms:created xsi:type="dcterms:W3CDTF">2020-11-13T18:16:57Z</dcterms:created>
  <dcterms:modified xsi:type="dcterms:W3CDTF">2022-01-31T18:17:32Z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0x010100432FBD72B106CF488D9EF3169770BF07</vt:lpwstr>
  </property>
</Properties>
</file>